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9" r:id="rId3"/>
    <p:sldId id="257" r:id="rId4"/>
    <p:sldId id="290" r:id="rId5"/>
    <p:sldId id="266" r:id="rId6"/>
    <p:sldId id="263" r:id="rId7"/>
    <p:sldId id="261" r:id="rId8"/>
    <p:sldId id="262" r:id="rId9"/>
    <p:sldId id="264" r:id="rId10"/>
    <p:sldId id="267" r:id="rId11"/>
    <p:sldId id="268" r:id="rId12"/>
    <p:sldId id="269" r:id="rId13"/>
    <p:sldId id="270" r:id="rId14"/>
    <p:sldId id="288" r:id="rId15"/>
    <p:sldId id="271" r:id="rId16"/>
    <p:sldId id="274" r:id="rId17"/>
    <p:sldId id="275" r:id="rId18"/>
    <p:sldId id="276" r:id="rId19"/>
    <p:sldId id="272" r:id="rId20"/>
    <p:sldId id="294" r:id="rId21"/>
    <p:sldId id="291" r:id="rId22"/>
    <p:sldId id="292" r:id="rId23"/>
    <p:sldId id="273" r:id="rId24"/>
    <p:sldId id="277" r:id="rId25"/>
    <p:sldId id="278" r:id="rId26"/>
    <p:sldId id="280" r:id="rId27"/>
    <p:sldId id="281" r:id="rId28"/>
    <p:sldId id="293" r:id="rId29"/>
    <p:sldId id="289" r:id="rId30"/>
    <p:sldId id="283" r:id="rId31"/>
    <p:sldId id="284" r:id="rId32"/>
    <p:sldId id="285" r:id="rId33"/>
    <p:sldId id="286" r:id="rId34"/>
    <p:sldId id="287" r:id="rId35"/>
    <p:sldId id="295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72" d="100"/>
          <a:sy n="72" d="100"/>
        </p:scale>
        <p:origin x="-784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48" d="100"/>
        <a:sy n="34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D2DE44-1098-6249-97D0-6CAECBAD797A}" type="datetime1">
              <a:rPr lang="en-CA" smtClean="0"/>
              <a:t>13-10-28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1E6E98-8D8E-144A-8A7C-18AA407DC6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78160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A0707-63F3-434F-884D-EF9CE5C12F8C}" type="datetime1">
              <a:rPr lang="en-CA" smtClean="0"/>
              <a:t>13-10-28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77A3D1-96C1-A949-99E7-913550165A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62393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687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54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54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154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431F3-8713-0846-A27C-1C0B38FA6DBE}" type="datetime1">
              <a:rPr lang="en-CA" smtClean="0"/>
              <a:t>13-10-28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2B746-F1FA-6049-9B9B-05C3C6BABCF3}" type="datetime1">
              <a:rPr lang="en-CA" smtClean="0"/>
              <a:t>13-10-28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6D3311-DA22-EC44-9C9A-A2EA3895DCC0}" type="datetime1">
              <a:rPr lang="en-CA" smtClean="0"/>
              <a:t>13-10-28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CDCBFB-E562-1547-A5DD-81FBA53AFE01}" type="datetime1">
              <a:rPr lang="en-CA" smtClean="0"/>
              <a:t>13-10-28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EFEC6-048E-BF43-8D7B-35FC5ACA33C9}" type="datetime1">
              <a:rPr lang="en-CA" smtClean="0"/>
              <a:t>13-10-28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9BC7EE-3F1A-B347-A8C6-F94BA15FD24F}" type="datetime1">
              <a:rPr lang="en-CA" smtClean="0"/>
              <a:t>13-10-28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43263-B882-DF4E-92AA-DD87E3FA2A97}" type="datetime1">
              <a:rPr lang="en-CA" smtClean="0"/>
              <a:t>13-10-28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339A23-65B1-DD4E-8961-FBA412EA660D}" type="datetime1">
              <a:rPr lang="en-CA" smtClean="0"/>
              <a:t>13-10-28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8B9C7A-8C58-DB49-B85C-7B086892A517}" type="datetime1">
              <a:rPr lang="en-CA" smtClean="0"/>
              <a:t>13-10-28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E1EF77-7C81-8541-90B9-6C464CB17964}" type="datetime1">
              <a:rPr lang="en-CA" smtClean="0"/>
              <a:t>13-10-28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652D6-0286-4744-A28B-35D63437B29F}" type="datetime1">
              <a:rPr lang="en-CA" smtClean="0"/>
              <a:t>13-10-28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4226C7-00BB-B04D-896B-89C75514F131}" type="datetime1">
              <a:rPr lang="en-CA" smtClean="0"/>
              <a:t>13-10-28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22073"/>
            <a:ext cx="9144000" cy="1470025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Didot"/>
                <a:cs typeface="Didot"/>
              </a:rPr>
              <a:t>ISMRM 2013 Abstracts Work</a:t>
            </a:r>
            <a:endParaRPr lang="en-US" sz="3600" dirty="0">
              <a:latin typeface="Didot"/>
              <a:cs typeface="Dido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421" y="2977847"/>
            <a:ext cx="7956294" cy="375229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latin typeface="Gill Sans"/>
                <a:cs typeface="Gill Sans"/>
              </a:rPr>
              <a:t>Mathieu Boudreau</a:t>
            </a:r>
            <a:endParaRPr lang="en-US" dirty="0">
              <a:latin typeface="Gill Sans"/>
              <a:cs typeface="Gill Sans"/>
            </a:endParaRPr>
          </a:p>
          <a:p>
            <a:endParaRPr lang="en-US" sz="2000" dirty="0" smtClean="0">
              <a:latin typeface="Gill Sans"/>
              <a:cs typeface="Gill Sans"/>
            </a:endParaRPr>
          </a:p>
          <a:p>
            <a:r>
              <a:rPr lang="en-US" sz="2000" dirty="0" smtClean="0">
                <a:latin typeface="Gill Sans"/>
                <a:cs typeface="Gill Sans"/>
              </a:rPr>
              <a:t>October 28</a:t>
            </a:r>
            <a:r>
              <a:rPr lang="en-US" sz="2000" baseline="30000" dirty="0" smtClean="0">
                <a:latin typeface="Gill Sans"/>
                <a:cs typeface="Gill Sans"/>
              </a:rPr>
              <a:t>th</a:t>
            </a:r>
            <a:r>
              <a:rPr lang="en-US" sz="2000" dirty="0" smtClean="0">
                <a:latin typeface="Gill Sans"/>
                <a:cs typeface="Gill Sans"/>
              </a:rPr>
              <a:t> 2013</a:t>
            </a:r>
          </a:p>
          <a:p>
            <a:endParaRPr lang="en-US" sz="2000" dirty="0" smtClean="0">
              <a:solidFill>
                <a:schemeClr val="tx1"/>
              </a:solidFill>
              <a:latin typeface="Gill Sans"/>
              <a:cs typeface="Gill Sans"/>
            </a:endParaRPr>
          </a:p>
          <a:p>
            <a:endParaRPr lang="en-US" sz="2000" dirty="0">
              <a:solidFill>
                <a:schemeClr val="tx1"/>
              </a:solidFill>
              <a:latin typeface="Gill Sans"/>
              <a:cs typeface="Gill Sans"/>
            </a:endParaRPr>
          </a:p>
          <a:p>
            <a:r>
              <a:rPr lang="en-US" sz="2400" dirty="0">
                <a:solidFill>
                  <a:schemeClr val="tx1">
                    <a:lumMod val="65000"/>
                  </a:schemeClr>
                </a:solidFill>
                <a:latin typeface="Gill Sans"/>
                <a:cs typeface="Gill Sans"/>
              </a:rPr>
              <a:t>Biomedical Engineering Dept.</a:t>
            </a:r>
          </a:p>
          <a:p>
            <a:endParaRPr lang="en-US" sz="1100" dirty="0">
              <a:solidFill>
                <a:schemeClr val="tx1">
                  <a:lumMod val="65000"/>
                </a:schemeClr>
              </a:solidFill>
              <a:latin typeface="Gill Sans"/>
              <a:cs typeface="Gill Sans"/>
            </a:endParaRPr>
          </a:p>
          <a:p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Gill Sans"/>
                <a:cs typeface="Gill Sans"/>
              </a:rPr>
              <a:t>Committee:</a:t>
            </a:r>
          </a:p>
          <a:p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Gill Sans"/>
                <a:cs typeface="Gill Sans"/>
              </a:rPr>
              <a:t>Prof. Bruce Pike - Supervisor</a:t>
            </a:r>
          </a:p>
          <a:p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Gill Sans"/>
                <a:cs typeface="Gill Sans"/>
              </a:rPr>
              <a:t>Prof. Robert </a:t>
            </a:r>
            <a:r>
              <a:rPr lang="en-US" sz="2000" dirty="0" err="1">
                <a:solidFill>
                  <a:schemeClr val="tx1">
                    <a:lumMod val="65000"/>
                  </a:schemeClr>
                </a:solidFill>
                <a:latin typeface="Gill Sans"/>
                <a:cs typeface="Gill Sans"/>
              </a:rPr>
              <a:t>Funnell</a:t>
            </a:r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Gill Sans"/>
                <a:cs typeface="Gill Sans"/>
              </a:rPr>
              <a:t> - Chair’s representative</a:t>
            </a:r>
          </a:p>
          <a:p>
            <a:r>
              <a:rPr lang="en-US" sz="2000" dirty="0">
                <a:solidFill>
                  <a:schemeClr val="tx1">
                    <a:lumMod val="65000"/>
                  </a:schemeClr>
                </a:solidFill>
                <a:latin typeface="Gill Sans"/>
                <a:cs typeface="Gill Sans"/>
              </a:rPr>
              <a:t>Dr. Douglas Arnold - External member</a:t>
            </a:r>
          </a:p>
          <a:p>
            <a:endParaRPr lang="en-US" sz="2000" dirty="0">
              <a:solidFill>
                <a:schemeClr val="tx1">
                  <a:lumMod val="65000"/>
                </a:schemeClr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50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5"/>
    </mc:Choice>
    <mc:Fallback xmlns="">
      <p:transition xmlns:p14="http://schemas.microsoft.com/office/powerpoint/2010/main" spd="slow" advTm="4076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Subject </a:t>
            </a:r>
            <a:r>
              <a:rPr lang="en-US" dirty="0"/>
              <a:t>1</a:t>
            </a:r>
            <a:br>
              <a:rPr lang="en-US" dirty="0"/>
            </a:br>
            <a:r>
              <a:rPr lang="en-US" dirty="0"/>
              <a:t>(2 x 2 x 5 mm</a:t>
            </a:r>
            <a:r>
              <a:rPr lang="en-US" baseline="30000" dirty="0"/>
              <a:t>3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b1t1map_subjec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1270"/>
            <a:ext cx="9144000" cy="4761000"/>
          </a:xfrm>
          <a:prstGeom prst="rect">
            <a:avLst/>
          </a:prstGeom>
        </p:spPr>
      </p:pic>
      <p:pic>
        <p:nvPicPr>
          <p:cNvPr id="6" name="Picture 5" descr="scale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8" t="61229" r="8977" b="12967"/>
          <a:stretch/>
        </p:blipFill>
        <p:spPr>
          <a:xfrm>
            <a:off x="8323169" y="4559616"/>
            <a:ext cx="391838" cy="1256428"/>
          </a:xfrm>
          <a:prstGeom prst="rect">
            <a:avLst/>
          </a:prstGeom>
        </p:spPr>
      </p:pic>
      <p:pic>
        <p:nvPicPr>
          <p:cNvPr id="8" name="Picture 7" descr="scale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8" t="61229" r="8977" b="12967"/>
          <a:stretch/>
        </p:blipFill>
        <p:spPr>
          <a:xfrm>
            <a:off x="8323170" y="2212671"/>
            <a:ext cx="391838" cy="12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378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Subject </a:t>
            </a:r>
            <a:r>
              <a:rPr lang="en-US" dirty="0"/>
              <a:t>2</a:t>
            </a:r>
            <a:br>
              <a:rPr lang="en-US" dirty="0"/>
            </a:br>
            <a:r>
              <a:rPr lang="en-US" dirty="0"/>
              <a:t>(2 x 2 x 5 mm</a:t>
            </a:r>
            <a:r>
              <a:rPr lang="en-US" baseline="30000" dirty="0"/>
              <a:t>3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b1t1map_subject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8570"/>
            <a:ext cx="9144000" cy="4795358"/>
          </a:xfrm>
          <a:prstGeom prst="rect">
            <a:avLst/>
          </a:prstGeom>
        </p:spPr>
      </p:pic>
      <p:pic>
        <p:nvPicPr>
          <p:cNvPr id="4" name="Picture 3" descr="scale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8" t="61229" r="8977" b="12967"/>
          <a:stretch/>
        </p:blipFill>
        <p:spPr>
          <a:xfrm>
            <a:off x="8323169" y="4546106"/>
            <a:ext cx="391838" cy="1256428"/>
          </a:xfrm>
          <a:prstGeom prst="rect">
            <a:avLst/>
          </a:prstGeom>
        </p:spPr>
      </p:pic>
      <p:pic>
        <p:nvPicPr>
          <p:cNvPr id="5" name="Picture 4" descr="scale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8" t="61229" r="8977" b="12967"/>
          <a:stretch/>
        </p:blipFill>
        <p:spPr>
          <a:xfrm>
            <a:off x="8323170" y="2199161"/>
            <a:ext cx="391838" cy="12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2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Subject </a:t>
            </a:r>
            <a:r>
              <a:rPr lang="en-US" dirty="0"/>
              <a:t>3</a:t>
            </a:r>
            <a:br>
              <a:rPr lang="en-US" dirty="0"/>
            </a:br>
            <a:r>
              <a:rPr lang="en-US" dirty="0"/>
              <a:t>(2 x 2 x 5 mm</a:t>
            </a:r>
            <a:r>
              <a:rPr lang="en-US" baseline="30000" dirty="0"/>
              <a:t>3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 descr="b1t1map_subjec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9380"/>
            <a:ext cx="9144000" cy="4804474"/>
          </a:xfrm>
          <a:prstGeom prst="rect">
            <a:avLst/>
          </a:prstGeom>
        </p:spPr>
      </p:pic>
      <p:pic>
        <p:nvPicPr>
          <p:cNvPr id="4" name="Picture 3" descr="scale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8" t="61229" r="8977" b="12967"/>
          <a:stretch/>
        </p:blipFill>
        <p:spPr>
          <a:xfrm>
            <a:off x="8323169" y="4559616"/>
            <a:ext cx="391838" cy="1256428"/>
          </a:xfrm>
          <a:prstGeom prst="rect">
            <a:avLst/>
          </a:prstGeom>
        </p:spPr>
      </p:pic>
      <p:pic>
        <p:nvPicPr>
          <p:cNvPr id="5" name="Picture 4" descr="scale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8" t="61229" r="8977" b="12967"/>
          <a:stretch/>
        </p:blipFill>
        <p:spPr>
          <a:xfrm>
            <a:off x="8323170" y="2212671"/>
            <a:ext cx="391838" cy="12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2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Subject </a:t>
            </a:r>
            <a:r>
              <a:rPr lang="en-US" dirty="0"/>
              <a:t>4</a:t>
            </a:r>
            <a:br>
              <a:rPr lang="en-US" dirty="0"/>
            </a:br>
            <a:r>
              <a:rPr lang="en-US" dirty="0"/>
              <a:t>(2 x 2 x 5 mm</a:t>
            </a:r>
            <a:r>
              <a:rPr lang="en-US" baseline="30000" dirty="0"/>
              <a:t>3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b1t1map_subject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700"/>
            <a:ext cx="9144000" cy="4831824"/>
          </a:xfrm>
          <a:prstGeom prst="rect">
            <a:avLst/>
          </a:prstGeom>
        </p:spPr>
      </p:pic>
      <p:pic>
        <p:nvPicPr>
          <p:cNvPr id="4" name="Picture 3" descr="scale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8" t="61229" r="8977" b="12967"/>
          <a:stretch/>
        </p:blipFill>
        <p:spPr>
          <a:xfrm>
            <a:off x="8323169" y="4559616"/>
            <a:ext cx="391838" cy="1256428"/>
          </a:xfrm>
          <a:prstGeom prst="rect">
            <a:avLst/>
          </a:prstGeom>
        </p:spPr>
      </p:pic>
      <p:pic>
        <p:nvPicPr>
          <p:cNvPr id="5" name="Picture 4" descr="scaleba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38" t="61229" r="8977" b="12967"/>
          <a:stretch/>
        </p:blipFill>
        <p:spPr>
          <a:xfrm>
            <a:off x="8323170" y="2212671"/>
            <a:ext cx="391838" cy="125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5254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Sagittal Comparison (Subject 5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/>
              <a:t>(2 x 2 x 5 mm</a:t>
            </a:r>
            <a:r>
              <a:rPr lang="en-US" baseline="30000" dirty="0"/>
              <a:t>3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 descr="Screen Shot 2013-10-25 at 4.25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4" t="30942" r="72394" b="60133"/>
          <a:stretch/>
        </p:blipFill>
        <p:spPr>
          <a:xfrm>
            <a:off x="485562" y="2577003"/>
            <a:ext cx="4065368" cy="2633024"/>
          </a:xfrm>
          <a:prstGeom prst="rect">
            <a:avLst/>
          </a:prstGeom>
        </p:spPr>
      </p:pic>
      <p:pic>
        <p:nvPicPr>
          <p:cNvPr id="5" name="Picture 4" descr="Screen Shot 2013-10-25 at 4.25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9" t="30087" r="41703" b="60579"/>
          <a:stretch/>
        </p:blipFill>
        <p:spPr>
          <a:xfrm>
            <a:off x="5022542" y="2390263"/>
            <a:ext cx="4121458" cy="281976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8802" y="1622170"/>
            <a:ext cx="40653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Conventional </a:t>
            </a:r>
          </a:p>
          <a:p>
            <a:r>
              <a:rPr lang="en-US" sz="3000" dirty="0" smtClean="0"/>
              <a:t>Double Angle</a:t>
            </a:r>
            <a:endParaRPr lang="en-US" sz="3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21277" y="1622170"/>
            <a:ext cx="40653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EPI</a:t>
            </a:r>
          </a:p>
          <a:p>
            <a:r>
              <a:rPr lang="en-US" sz="3000" dirty="0" smtClean="0"/>
              <a:t>Double Angle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79054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T1 </a:t>
            </a:r>
            <a:r>
              <a:rPr lang="en-US" dirty="0" smtClean="0"/>
              <a:t>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pooled 4 subjects)</a:t>
            </a:r>
            <a:endParaRPr lang="en-US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662"/>
              </p:ext>
            </p:extLst>
          </p:nvPr>
        </p:nvGraphicFramePr>
        <p:xfrm>
          <a:off x="5674884" y="1850866"/>
          <a:ext cx="2845053" cy="3642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8351"/>
                <a:gridCol w="948351"/>
                <a:gridCol w="948351"/>
              </a:tblGrid>
              <a:tr h="60710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B1 Method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T1 Method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T1 </a:t>
                      </a:r>
                    </a:p>
                    <a:p>
                      <a:pPr algn="ctr"/>
                      <a:r>
                        <a:rPr lang="en-US" sz="1700" dirty="0" smtClean="0"/>
                        <a:t>(</a:t>
                      </a:r>
                      <a:r>
                        <a:rPr lang="en-US" sz="1700" dirty="0" err="1" smtClean="0"/>
                        <a:t>ms</a:t>
                      </a:r>
                      <a:r>
                        <a:rPr lang="en-US" sz="1700" dirty="0" smtClean="0"/>
                        <a:t>)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</a:tr>
              <a:tr h="60710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n/a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IR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915 </a:t>
                      </a:r>
                    </a:p>
                    <a:p>
                      <a:pPr algn="ctr"/>
                      <a:r>
                        <a:rPr lang="en-US" sz="1700" dirty="0" smtClean="0"/>
                        <a:t>±151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</a:tr>
              <a:tr h="60710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DA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  <a:tc rowSpan="4">
                  <a:txBody>
                    <a:bodyPr/>
                    <a:lstStyle/>
                    <a:p>
                      <a:pPr algn="ctr"/>
                      <a:endParaRPr lang="en-US" sz="1700" dirty="0" smtClean="0"/>
                    </a:p>
                    <a:p>
                      <a:pPr algn="ctr"/>
                      <a:endParaRPr lang="en-US" sz="1700" dirty="0" smtClean="0"/>
                    </a:p>
                    <a:p>
                      <a:pPr algn="ctr"/>
                      <a:endParaRPr lang="en-US" sz="1700" dirty="0" smtClean="0"/>
                    </a:p>
                    <a:p>
                      <a:pPr algn="ctr"/>
                      <a:r>
                        <a:rPr lang="en-US" sz="1700" dirty="0" smtClean="0"/>
                        <a:t>VFA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978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±89</a:t>
                      </a:r>
                    </a:p>
                  </a:txBody>
                  <a:tcPr marL="86729" marR="86729" marT="43365" marB="43365"/>
                </a:tc>
              </a:tr>
              <a:tr h="60710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BS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961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±110</a:t>
                      </a:r>
                    </a:p>
                  </a:txBody>
                  <a:tcPr marL="86729" marR="86729" marT="43365" marB="43365"/>
                </a:tc>
              </a:tr>
              <a:tr h="60710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AFI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991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±97</a:t>
                      </a:r>
                    </a:p>
                  </a:txBody>
                  <a:tcPr marL="86729" marR="86729" marT="43365" marB="43365"/>
                </a:tc>
              </a:tr>
              <a:tr h="607105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EPI-DA</a:t>
                      </a:r>
                      <a:endParaRPr lang="en-US" sz="1700" dirty="0"/>
                    </a:p>
                  </a:txBody>
                  <a:tcPr marL="86729" marR="86729" marT="43365" marB="43365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smtClean="0"/>
                        <a:t>947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dirty="0" smtClean="0"/>
                        <a:t>±88</a:t>
                      </a:r>
                    </a:p>
                  </a:txBody>
                  <a:tcPr marL="86729" marR="86729" marT="43365" marB="43365"/>
                </a:tc>
              </a:tr>
            </a:tbl>
          </a:graphicData>
        </a:graphic>
      </p:graphicFrame>
      <p:pic>
        <p:nvPicPr>
          <p:cNvPr id="3" name="Picture 2" descr="b1t1hist_subject1-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56" y="1850869"/>
            <a:ext cx="4859734" cy="3642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42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T1 </a:t>
            </a:r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(pooled 4 subjects)</a:t>
            </a:r>
            <a:endParaRPr lang="en-US" dirty="0"/>
          </a:p>
        </p:txBody>
      </p:sp>
      <p:pic>
        <p:nvPicPr>
          <p:cNvPr id="3" name="Picture 2" descr="DA_BS_Sca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84" y="1418416"/>
            <a:ext cx="6212726" cy="46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70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T1 </a:t>
            </a:r>
            <a:r>
              <a:rPr lang="en-US" dirty="0" smtClean="0"/>
              <a:t>Analysis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pooled 4 subjects)</a:t>
            </a:r>
            <a:endParaRPr lang="en-US" dirty="0"/>
          </a:p>
        </p:txBody>
      </p:sp>
      <p:pic>
        <p:nvPicPr>
          <p:cNvPr id="4" name="Picture 3" descr="DA_AFI_Sca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84" y="1418416"/>
            <a:ext cx="6223841" cy="4656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4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T1 </a:t>
            </a:r>
            <a:r>
              <a:rPr lang="en-US" dirty="0"/>
              <a:t>Analysis</a:t>
            </a:r>
            <a:br>
              <a:rPr lang="en-US" dirty="0"/>
            </a:br>
            <a:r>
              <a:rPr lang="en-US" dirty="0"/>
              <a:t>(pooled 4 subjects)</a:t>
            </a:r>
            <a:endParaRPr lang="en-US" dirty="0"/>
          </a:p>
        </p:txBody>
      </p:sp>
      <p:pic>
        <p:nvPicPr>
          <p:cNvPr id="4" name="Picture 3" descr="DA_EPIDA_Scat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884" y="1417638"/>
            <a:ext cx="6224881" cy="465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04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86" y="1685426"/>
            <a:ext cx="6920653" cy="33614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1687" y="5645198"/>
            <a:ext cx="458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"/>
                <a:cs typeface="Gill Sans"/>
              </a:rPr>
              <a:t>Sacolick</a:t>
            </a:r>
            <a:r>
              <a:rPr lang="en-US" dirty="0" smtClean="0">
                <a:latin typeface="Gill Sans"/>
                <a:cs typeface="Gill Sans"/>
              </a:rPr>
              <a:t>, </a:t>
            </a:r>
            <a:r>
              <a:rPr lang="en-US" dirty="0">
                <a:latin typeface="Gill Sans"/>
                <a:cs typeface="Gill Sans"/>
              </a:rPr>
              <a:t>L</a:t>
            </a:r>
            <a:r>
              <a:rPr lang="en-US" dirty="0" smtClean="0">
                <a:latin typeface="Gill Sans"/>
                <a:cs typeface="Gill Sans"/>
              </a:rPr>
              <a:t>. </a:t>
            </a:r>
            <a:r>
              <a:rPr lang="en-US" dirty="0" smtClean="0">
                <a:latin typeface="Gill Sans"/>
                <a:cs typeface="Gill Sans"/>
              </a:rPr>
              <a:t>, </a:t>
            </a:r>
            <a:r>
              <a:rPr lang="en-US" i="1" dirty="0" err="1" smtClean="0">
                <a:latin typeface="Gill Sans"/>
                <a:cs typeface="Gill Sans"/>
              </a:rPr>
              <a:t>Magn</a:t>
            </a:r>
            <a:r>
              <a:rPr lang="en-US" i="1" dirty="0" smtClean="0">
                <a:latin typeface="Gill Sans"/>
                <a:cs typeface="Gill Sans"/>
              </a:rPr>
              <a:t>. Res. Med.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Gill Sans"/>
                <a:cs typeface="Gill Sans"/>
              </a:rPr>
              <a:t>2010)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94" y="5307427"/>
            <a:ext cx="5130806" cy="10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52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72456"/>
            <a:ext cx="9144000" cy="1600200"/>
          </a:xfrm>
        </p:spPr>
        <p:txBody>
          <a:bodyPr>
            <a:normAutofit/>
          </a:bodyPr>
          <a:lstStyle/>
          <a:p>
            <a:r>
              <a:rPr lang="en-US" dirty="0" smtClean="0"/>
              <a:t>Part 1: Rapid B1 Mapping – Are Novel Methods Better?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9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Sagittal Comparison (Subject 5)</a:t>
            </a:r>
            <a:endParaRPr lang="en-US" dirty="0"/>
          </a:p>
        </p:txBody>
      </p:sp>
      <p:pic>
        <p:nvPicPr>
          <p:cNvPr id="4" name="Picture 3" descr="Screen Shot 2013-10-25 at 4.25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4" t="30942" r="72394" b="60133"/>
          <a:stretch/>
        </p:blipFill>
        <p:spPr>
          <a:xfrm>
            <a:off x="485562" y="2577003"/>
            <a:ext cx="4065368" cy="2633024"/>
          </a:xfrm>
          <a:prstGeom prst="rect">
            <a:avLst/>
          </a:prstGeom>
        </p:spPr>
      </p:pic>
      <p:pic>
        <p:nvPicPr>
          <p:cNvPr id="5" name="Picture 4" descr="Screen Shot 2013-10-25 at 4.25.55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69" t="30087" r="41703" b="60579"/>
          <a:stretch/>
        </p:blipFill>
        <p:spPr>
          <a:xfrm>
            <a:off x="5022542" y="2390263"/>
            <a:ext cx="4121458" cy="281976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98802" y="1622170"/>
            <a:ext cx="40653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Conventional </a:t>
            </a:r>
          </a:p>
          <a:p>
            <a:r>
              <a:rPr lang="en-US" sz="3000" dirty="0" smtClean="0"/>
              <a:t>Double Angle</a:t>
            </a:r>
            <a:endParaRPr lang="en-US" sz="30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821277" y="1622170"/>
            <a:ext cx="40653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 dirty="0" smtClean="0"/>
              <a:t>EPI</a:t>
            </a:r>
          </a:p>
          <a:p>
            <a:r>
              <a:rPr lang="en-US" sz="3000" dirty="0" smtClean="0"/>
              <a:t>Double Angle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564979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436" y="5076612"/>
            <a:ext cx="6348564" cy="89069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94041" y="6084302"/>
            <a:ext cx="458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"/>
                <a:cs typeface="Gill Sans"/>
              </a:rPr>
              <a:t>Yarnykh</a:t>
            </a:r>
            <a:r>
              <a:rPr lang="en-US" dirty="0" smtClean="0">
                <a:latin typeface="Gill Sans"/>
                <a:cs typeface="Gill Sans"/>
              </a:rPr>
              <a:t>, V. , </a:t>
            </a:r>
            <a:r>
              <a:rPr lang="en-US" i="1" dirty="0" smtClean="0">
                <a:latin typeface="Gill Sans"/>
                <a:cs typeface="Gill Sans"/>
              </a:rPr>
              <a:t>Mag. </a:t>
            </a:r>
            <a:r>
              <a:rPr lang="en-US" i="1" dirty="0" smtClean="0">
                <a:latin typeface="Gill Sans"/>
                <a:cs typeface="Gill Sans"/>
              </a:rPr>
              <a:t>Res. Med. </a:t>
            </a:r>
            <a:r>
              <a:rPr lang="en-US" dirty="0" smtClean="0">
                <a:latin typeface="Gill Sans"/>
                <a:cs typeface="Gill Sans"/>
              </a:rPr>
              <a:t>(2007)</a:t>
            </a:r>
            <a:endParaRPr lang="en-US" dirty="0">
              <a:latin typeface="Gill Sans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80" y="1417638"/>
            <a:ext cx="6802366" cy="358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4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Double Angle (and all methods) could be further accelerated through </a:t>
            </a:r>
            <a:r>
              <a:rPr lang="en-US" dirty="0" err="1" smtClean="0"/>
              <a:t>undersampling</a:t>
            </a:r>
            <a:r>
              <a:rPr lang="en-US" dirty="0" smtClean="0"/>
              <a:t> k-space (partial </a:t>
            </a:r>
            <a:r>
              <a:rPr lang="en-US" dirty="0" err="1" smtClean="0"/>
              <a:t>fourier</a:t>
            </a:r>
            <a:r>
              <a:rPr lang="en-US" dirty="0" smtClean="0"/>
              <a:t>, </a:t>
            </a:r>
            <a:r>
              <a:rPr lang="en-US" dirty="0" smtClean="0"/>
              <a:t>parallel imaging, compressed sensing, etc.)</a:t>
            </a:r>
          </a:p>
          <a:p>
            <a:endParaRPr lang="en-US" dirty="0" smtClean="0"/>
          </a:p>
          <a:p>
            <a:r>
              <a:rPr lang="en-US" dirty="0" smtClean="0"/>
              <a:t>B1 is expected to be a smoothly varying function in the brain, and good practice would be to smooth or interpolate B1 maps.</a:t>
            </a:r>
          </a:p>
          <a:p>
            <a:endParaRPr lang="en-US" dirty="0" smtClean="0"/>
          </a:p>
          <a:p>
            <a:r>
              <a:rPr lang="en-US" dirty="0" smtClean="0"/>
              <a:t>Are we gaining anything by using novel B1 methods?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902148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972456"/>
            <a:ext cx="91440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Part 2: </a:t>
            </a:r>
            <a:r>
              <a:rPr lang="en-US" dirty="0"/>
              <a:t>Evaluation of </a:t>
            </a:r>
            <a:r>
              <a:rPr lang="en-US" dirty="0" smtClean="0"/>
              <a:t>Different B1 </a:t>
            </a:r>
            <a:r>
              <a:rPr lang="en-US" dirty="0"/>
              <a:t>and T1 Mapping Techniques on Quantitative Magnetization Transfer Imaging</a:t>
            </a:r>
          </a:p>
        </p:txBody>
      </p:sp>
    </p:spTree>
    <p:extLst>
      <p:ext uri="{BB962C8B-B14F-4D97-AF65-F5344CB8AC3E}">
        <p14:creationId xmlns:p14="http://schemas.microsoft.com/office/powerpoint/2010/main" val="38452768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Didot"/>
                <a:cs typeface="Didot"/>
              </a:rPr>
              <a:t>Overview of previous related work</a:t>
            </a:r>
            <a:endParaRPr lang="en-US" dirty="0">
              <a:latin typeface="Didot"/>
              <a:cs typeface="Dido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17638"/>
            <a:ext cx="69723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99" y="2918154"/>
            <a:ext cx="3234503" cy="3472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114" y="2918154"/>
            <a:ext cx="2989317" cy="34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9"/>
    </mc:Choice>
    <mc:Fallback xmlns="">
      <p:transition xmlns:p14="http://schemas.microsoft.com/office/powerpoint/2010/main" spd="slow" advTm="251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Didot"/>
                <a:cs typeface="Didot"/>
              </a:rPr>
              <a:t>Overview of previous related work</a:t>
            </a:r>
            <a:endParaRPr lang="en-US" dirty="0">
              <a:latin typeface="Didot"/>
              <a:cs typeface="Dido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17638"/>
            <a:ext cx="9144000" cy="9242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3050" y="2909920"/>
            <a:ext cx="3403750" cy="2516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378" y="2906648"/>
            <a:ext cx="3900582" cy="251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9"/>
    </mc:Choice>
    <mc:Fallback xmlns="">
      <p:transition xmlns:p14="http://schemas.microsoft.com/office/powerpoint/2010/main" spd="slow" advTm="251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B1/T1/qMT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qMT Requires B0, B1 and T1 maps for accurate parameter fitting.</a:t>
            </a:r>
          </a:p>
          <a:p>
            <a:endParaRPr lang="en-US" dirty="0" smtClean="0"/>
          </a:p>
          <a:p>
            <a:r>
              <a:rPr lang="en-US" dirty="0" smtClean="0"/>
              <a:t>To scan whole-brain qMT maps in a reasonable scan time, must change B1 and T1 techniques (old B1 – Double Angle, old T1 – Look-Locker)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043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B1/T1/qMT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Last year – simulated effects of varying measured T1 on fixed qMT tissue parameters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0" y="3205197"/>
            <a:ext cx="6972300" cy="313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067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B1/T1/qMT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Acquired 3 B1 maps (DA, AFI, Bloch-</a:t>
            </a:r>
            <a:r>
              <a:rPr lang="en-US" dirty="0" err="1" smtClean="0"/>
              <a:t>Sieg</a:t>
            </a:r>
            <a:r>
              <a:rPr lang="en-US" dirty="0" smtClean="0"/>
              <a:t>)</a:t>
            </a:r>
          </a:p>
          <a:p>
            <a:r>
              <a:rPr lang="en-US" dirty="0" smtClean="0"/>
              <a:t>Acquired 3 T1 maps (IR, LL, VFA)</a:t>
            </a:r>
          </a:p>
          <a:p>
            <a:r>
              <a:rPr lang="en-US" dirty="0" smtClean="0"/>
              <a:t>Acquired 2 qMT acquisition protocols (10p Optimized, 10p UK)</a:t>
            </a:r>
          </a:p>
          <a:p>
            <a:endParaRPr lang="en-US" dirty="0"/>
          </a:p>
          <a:p>
            <a:r>
              <a:rPr lang="en-US" dirty="0" smtClean="0"/>
              <a:t>Fit qMT maps for all B1, T1, qMT protocol combinations </a:t>
            </a:r>
          </a:p>
          <a:p>
            <a:endParaRPr lang="en-US" dirty="0" smtClean="0"/>
          </a:p>
          <a:p>
            <a:r>
              <a:rPr lang="en-US" dirty="0" smtClean="0"/>
              <a:t>6 subjects (4 currently processed)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390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T1 = IR,  B1 = DA, 10 Point Optimal </a:t>
            </a:r>
            <a:r>
              <a:rPr lang="en-US" dirty="0" smtClean="0"/>
              <a:t>qMT</a:t>
            </a:r>
            <a:br>
              <a:rPr lang="en-US" dirty="0" smtClean="0"/>
            </a:br>
            <a:r>
              <a:rPr lang="en-US" dirty="0" smtClean="0"/>
              <a:t>Single Subject</a:t>
            </a:r>
            <a:r>
              <a:rPr lang="en-US" dirty="0" smtClean="0"/>
              <a:t> (2 x 2 x 5 mm</a:t>
            </a:r>
            <a:r>
              <a:rPr lang="en-US" baseline="30000" dirty="0" smtClean="0"/>
              <a:t>3</a:t>
            </a:r>
            <a:r>
              <a:rPr lang="en-US" dirty="0" smtClean="0"/>
              <a:t>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Picture 2" descr="qmtSubject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t="54072" r="6361" b="13643"/>
          <a:stretch/>
        </p:blipFill>
        <p:spPr>
          <a:xfrm>
            <a:off x="504245" y="3901273"/>
            <a:ext cx="8176064" cy="2335822"/>
          </a:xfrm>
          <a:prstGeom prst="rect">
            <a:avLst/>
          </a:prstGeom>
        </p:spPr>
      </p:pic>
      <p:pic>
        <p:nvPicPr>
          <p:cNvPr id="5" name="Picture 4" descr="qmtSubject3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85" t="5600" r="6361" b="60711"/>
          <a:stretch/>
        </p:blipFill>
        <p:spPr>
          <a:xfrm>
            <a:off x="504245" y="1473660"/>
            <a:ext cx="8176064" cy="243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93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Didot"/>
                <a:cs typeface="Didot"/>
              </a:rPr>
              <a:t>Overview of previous related work</a:t>
            </a:r>
            <a:endParaRPr lang="en-US" dirty="0">
              <a:latin typeface="Didot"/>
              <a:cs typeface="Didot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1417638"/>
            <a:ext cx="6972300" cy="863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499" y="2918154"/>
            <a:ext cx="3234503" cy="34720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0114" y="2918154"/>
            <a:ext cx="2989317" cy="347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7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9"/>
    </mc:Choice>
    <mc:Fallback xmlns="">
      <p:transition xmlns:p14="http://schemas.microsoft.com/office/powerpoint/2010/main" spd="slow" advTm="25169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T1 = IR, 10 Point Optimal qMT </a:t>
            </a:r>
            <a:br>
              <a:rPr lang="en-US" dirty="0" smtClean="0"/>
            </a:br>
            <a:r>
              <a:rPr lang="en-US" dirty="0" smtClean="0"/>
              <a:t>B1 </a:t>
            </a:r>
            <a:r>
              <a:rPr lang="en-US" dirty="0" smtClean="0"/>
              <a:t>Comparison (pooled 4 subjects)</a:t>
            </a:r>
            <a:endParaRPr lang="en-US" dirty="0"/>
          </a:p>
        </p:txBody>
      </p:sp>
      <p:pic>
        <p:nvPicPr>
          <p:cNvPr id="3" name="Picture 2" descr="b1_optqmt_ir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544817"/>
            <a:ext cx="7101151" cy="53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061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T1 = IR, 10 Point UK qMT </a:t>
            </a:r>
            <a:br>
              <a:rPr lang="en-US" dirty="0" smtClean="0"/>
            </a:br>
            <a:r>
              <a:rPr lang="en-US" dirty="0" smtClean="0"/>
              <a:t>B1 </a:t>
            </a:r>
            <a:r>
              <a:rPr lang="en-US" dirty="0" smtClean="0"/>
              <a:t>Comparison (</a:t>
            </a:r>
            <a:r>
              <a:rPr lang="en-US" dirty="0"/>
              <a:t>pooled 4 subjects)</a:t>
            </a:r>
            <a:endParaRPr lang="en-US" dirty="0"/>
          </a:p>
        </p:txBody>
      </p:sp>
      <p:pic>
        <p:nvPicPr>
          <p:cNvPr id="3" name="Picture 2" descr="b1_ukqmt_ir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544817"/>
            <a:ext cx="7101151" cy="53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5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</a:t>
            </a:r>
            <a:r>
              <a:rPr lang="en-US" dirty="0" smtClean="0"/>
              <a:t>1 = Double Angle, 10 Point Optimal qMT </a:t>
            </a:r>
            <a:br>
              <a:rPr lang="en-US" dirty="0" smtClean="0"/>
            </a:br>
            <a:r>
              <a:rPr lang="en-US" dirty="0" smtClean="0"/>
              <a:t>T1 </a:t>
            </a:r>
            <a:r>
              <a:rPr lang="en-US" dirty="0"/>
              <a:t>Comparison (pooled 4 subjects)</a:t>
            </a:r>
            <a:endParaRPr lang="en-US" dirty="0"/>
          </a:p>
        </p:txBody>
      </p:sp>
      <p:pic>
        <p:nvPicPr>
          <p:cNvPr id="3" name="Picture 2" descr="t1_optqmt_da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544817"/>
            <a:ext cx="7088470" cy="53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4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B</a:t>
            </a:r>
            <a:r>
              <a:rPr lang="en-US" dirty="0" smtClean="0"/>
              <a:t>1 = Double Angle, 10 Point UK qMT </a:t>
            </a:r>
            <a:br>
              <a:rPr lang="en-US" dirty="0" smtClean="0"/>
            </a:br>
            <a:r>
              <a:rPr lang="en-US" dirty="0" smtClean="0"/>
              <a:t>T1 </a:t>
            </a:r>
            <a:r>
              <a:rPr lang="en-US" dirty="0"/>
              <a:t>Comparison (pooled 4 subjects)</a:t>
            </a:r>
            <a:endParaRPr lang="en-US" dirty="0"/>
          </a:p>
        </p:txBody>
      </p:sp>
      <p:pic>
        <p:nvPicPr>
          <p:cNvPr id="3" name="Picture 2" descr="t1_ukqmt_da_comparis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544817"/>
            <a:ext cx="7088470" cy="53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042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All tested B1 methods have no significant effects on fitted qMT parameters.</a:t>
            </a:r>
          </a:p>
          <a:p>
            <a:endParaRPr lang="en-US" dirty="0" smtClean="0"/>
          </a:p>
          <a:p>
            <a:r>
              <a:rPr lang="en-US" dirty="0" smtClean="0"/>
              <a:t>F, </a:t>
            </a:r>
            <a:r>
              <a:rPr lang="en-US" dirty="0" err="1" smtClean="0"/>
              <a:t>kf</a:t>
            </a:r>
            <a:r>
              <a:rPr lang="en-US" dirty="0" smtClean="0"/>
              <a:t> and T2f fitted with VFA (T1 overestimation relative to IR)  deviate less from IR than LL.</a:t>
            </a:r>
          </a:p>
          <a:p>
            <a:pPr lvl="1"/>
            <a:r>
              <a:rPr lang="en-US" dirty="0" smtClean="0"/>
              <a:t>But results in sharper histogram distributions than might physiologically occurs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Scaling VFA T1 to IR T1 may provide be a good compromise, but has yet to be tested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00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6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24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B1 Mapping Techniques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Quantitative MT techniques have been moving from 2D to 3D recently </a:t>
            </a:r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requires faster B1 and T1 mapping methods to acquire whole-brain data in a reasonable acquisition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2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B1 Mapping Techniques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Conventional Double Angle   4m38 s/slice</a:t>
            </a:r>
          </a:p>
          <a:p>
            <a:r>
              <a:rPr lang="en-US" dirty="0"/>
              <a:t>Bloch-</a:t>
            </a:r>
            <a:r>
              <a:rPr lang="en-US" dirty="0" err="1" smtClean="0"/>
              <a:t>Siegert</a:t>
            </a:r>
            <a:r>
              <a:rPr lang="en-US" dirty="0" smtClean="0"/>
              <a:t> (single slice)           </a:t>
            </a:r>
            <a:r>
              <a:rPr lang="en-US" dirty="0" smtClean="0"/>
              <a:t>18 </a:t>
            </a:r>
            <a:r>
              <a:rPr lang="en-US" dirty="0"/>
              <a:t>s/</a:t>
            </a:r>
            <a:r>
              <a:rPr lang="en-US" dirty="0" smtClean="0"/>
              <a:t>slice</a:t>
            </a:r>
          </a:p>
          <a:p>
            <a:r>
              <a:rPr lang="en-US" dirty="0" smtClean="0"/>
              <a:t>AFI  </a:t>
            </a:r>
            <a:r>
              <a:rPr lang="en-US" dirty="0" smtClean="0"/>
              <a:t>(3D)                                          </a:t>
            </a:r>
            <a:r>
              <a:rPr lang="en-US" dirty="0" smtClean="0"/>
              <a:t>11 </a:t>
            </a:r>
            <a:r>
              <a:rPr lang="en-US" dirty="0"/>
              <a:t>s/</a:t>
            </a:r>
            <a:r>
              <a:rPr lang="en-US" dirty="0" smtClean="0"/>
              <a:t>slice</a:t>
            </a:r>
          </a:p>
          <a:p>
            <a:r>
              <a:rPr lang="en-US" dirty="0" smtClean="0"/>
              <a:t>EPI Double Angle </a:t>
            </a:r>
            <a:r>
              <a:rPr lang="en-US" dirty="0" smtClean="0"/>
              <a:t>(EPI Factor 9)</a:t>
            </a:r>
            <a:r>
              <a:rPr lang="en-US" dirty="0" smtClean="0"/>
              <a:t>	</a:t>
            </a:r>
            <a:r>
              <a:rPr lang="en-US" dirty="0" smtClean="0"/>
              <a:t>   </a:t>
            </a:r>
            <a:r>
              <a:rPr lang="en-US" dirty="0" smtClean="0"/>
              <a:t>5 s/</a:t>
            </a:r>
            <a:r>
              <a:rPr lang="en-US" dirty="0" smtClean="0"/>
              <a:t>slice</a:t>
            </a:r>
          </a:p>
          <a:p>
            <a:pPr marL="0" indent="0">
              <a:buNone/>
            </a:pPr>
            <a:r>
              <a:rPr lang="en-US" dirty="0"/>
              <a:t>  </a:t>
            </a:r>
            <a:r>
              <a:rPr lang="en-US" dirty="0" smtClean="0"/>
              <a:t>  (interleaved multi-slice)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02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9" y="274638"/>
            <a:ext cx="9127651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idot"/>
                <a:cs typeface="Didot"/>
              </a:rPr>
              <a:t>Basics of Double Angle B1 Mapping</a:t>
            </a:r>
            <a:endParaRPr lang="en-US" dirty="0">
              <a:latin typeface="Didot"/>
              <a:cs typeface="Dido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Magnitude based method</a:t>
            </a:r>
          </a:p>
          <a:p>
            <a:r>
              <a:rPr lang="en-US" dirty="0" smtClean="0">
                <a:latin typeface="Gill Sans"/>
                <a:cs typeface="Gill Sans"/>
              </a:rPr>
              <a:t>Requires magnetization to be fully relaxed before each acquisition – very long TR</a:t>
            </a:r>
          </a:p>
          <a:p>
            <a:pPr marL="0" indent="0">
              <a:buNone/>
            </a:pP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66668" y="5613725"/>
            <a:ext cx="5951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Timing diagram of the</a:t>
            </a:r>
            <a:r>
              <a:rPr lang="en-US" dirty="0">
                <a:latin typeface="Gill Sans"/>
                <a:cs typeface="Gill Sans"/>
              </a:rPr>
              <a:t> </a:t>
            </a:r>
            <a:r>
              <a:rPr lang="en-US" dirty="0" smtClean="0">
                <a:latin typeface="Gill Sans"/>
                <a:cs typeface="Gill Sans"/>
              </a:rPr>
              <a:t>spin echo DA pulse sequence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60738"/>
          <a:stretch/>
        </p:blipFill>
        <p:spPr>
          <a:xfrm>
            <a:off x="787800" y="3275171"/>
            <a:ext cx="7620000" cy="233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65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9" y="274638"/>
            <a:ext cx="9127651" cy="1143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Didot"/>
                <a:cs typeface="Didot"/>
              </a:rPr>
              <a:t>Basics of Bloch-</a:t>
            </a:r>
            <a:r>
              <a:rPr lang="en-US" dirty="0" err="1" smtClean="0">
                <a:latin typeface="Didot"/>
                <a:cs typeface="Didot"/>
              </a:rPr>
              <a:t>Siegert</a:t>
            </a:r>
            <a:r>
              <a:rPr lang="en-US" dirty="0" smtClean="0">
                <a:latin typeface="Didot"/>
                <a:cs typeface="Didot"/>
              </a:rPr>
              <a:t> B1 Mapping</a:t>
            </a:r>
            <a:endParaRPr lang="en-US" dirty="0">
              <a:latin typeface="Didot"/>
              <a:cs typeface="Dido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Phase-based method</a:t>
            </a:r>
          </a:p>
          <a:p>
            <a:r>
              <a:rPr lang="en-US" dirty="0" smtClean="0">
                <a:latin typeface="Gill Sans"/>
                <a:cs typeface="Gill Sans"/>
              </a:rPr>
              <a:t>B1 calculated through a subtraction of the phase of two measurements</a:t>
            </a:r>
          </a:p>
          <a:p>
            <a:pPr marL="0" indent="0">
              <a:buNone/>
            </a:pPr>
            <a:endParaRPr lang="en-US" dirty="0"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18652" y="6085797"/>
            <a:ext cx="458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Timing diagram of the BS pulse sequence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9" y="6517575"/>
            <a:ext cx="458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"/>
                <a:cs typeface="Gill Sans"/>
              </a:rPr>
              <a:t>Sacolick</a:t>
            </a:r>
            <a:r>
              <a:rPr lang="en-US" dirty="0" smtClean="0">
                <a:latin typeface="Gill Sans"/>
                <a:cs typeface="Gill Sans"/>
              </a:rPr>
              <a:t>, </a:t>
            </a:r>
            <a:r>
              <a:rPr lang="en-US" dirty="0">
                <a:latin typeface="Gill Sans"/>
                <a:cs typeface="Gill Sans"/>
              </a:rPr>
              <a:t>L</a:t>
            </a:r>
            <a:r>
              <a:rPr lang="en-US" dirty="0" smtClean="0">
                <a:latin typeface="Gill Sans"/>
                <a:cs typeface="Gill Sans"/>
              </a:rPr>
              <a:t>. </a:t>
            </a:r>
            <a:r>
              <a:rPr lang="en-US" dirty="0" smtClean="0">
                <a:latin typeface="Gill Sans"/>
                <a:cs typeface="Gill Sans"/>
              </a:rPr>
              <a:t>, </a:t>
            </a:r>
            <a:r>
              <a:rPr lang="en-US" i="1" dirty="0" err="1" smtClean="0">
                <a:latin typeface="Gill Sans"/>
                <a:cs typeface="Gill Sans"/>
              </a:rPr>
              <a:t>Magn</a:t>
            </a:r>
            <a:r>
              <a:rPr lang="en-US" i="1" dirty="0" smtClean="0">
                <a:latin typeface="Gill Sans"/>
                <a:cs typeface="Gill Sans"/>
              </a:rPr>
              <a:t>. Res. Med. </a:t>
            </a:r>
            <a:r>
              <a:rPr lang="en-US" dirty="0" smtClean="0">
                <a:latin typeface="Gill Sans"/>
                <a:cs typeface="Gill Sans"/>
              </a:rPr>
              <a:t>(</a:t>
            </a:r>
            <a:r>
              <a:rPr lang="en-US" dirty="0" smtClean="0">
                <a:latin typeface="Gill Sans"/>
                <a:cs typeface="Gill Sans"/>
              </a:rPr>
              <a:t>2010)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52" y="3337323"/>
            <a:ext cx="5215492" cy="278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62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49" y="274638"/>
            <a:ext cx="9127651" cy="1143000"/>
          </a:xfrm>
        </p:spPr>
        <p:txBody>
          <a:bodyPr/>
          <a:lstStyle/>
          <a:p>
            <a:r>
              <a:rPr lang="en-US" dirty="0" smtClean="0">
                <a:latin typeface="Didot"/>
                <a:cs typeface="Didot"/>
              </a:rPr>
              <a:t>Basics of AFI B1 Mapping</a:t>
            </a:r>
            <a:endParaRPr lang="en-US" dirty="0">
              <a:latin typeface="Didot"/>
              <a:cs typeface="Dido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ill Sans"/>
                <a:cs typeface="Gill Sans"/>
              </a:rPr>
              <a:t>Magnitude, steady-state based method</a:t>
            </a:r>
          </a:p>
          <a:p>
            <a:r>
              <a:rPr lang="en-US" dirty="0" smtClean="0">
                <a:latin typeface="Gill Sans"/>
                <a:cs typeface="Gill Sans"/>
              </a:rPr>
              <a:t>Assumes completely spoiled transverse magnetization at the end of both TRs</a:t>
            </a:r>
          </a:p>
          <a:p>
            <a:pPr marL="0" indent="0">
              <a:buNone/>
            </a:pPr>
            <a:endParaRPr lang="en-US" dirty="0">
              <a:latin typeface="Gill Sans"/>
              <a:cs typeface="Gill San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029" y="3493381"/>
            <a:ext cx="6467707" cy="20717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6669" y="5613725"/>
            <a:ext cx="458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Gill Sans"/>
                <a:cs typeface="Gill Sans"/>
              </a:rPr>
              <a:t>Timing diagram of the AFI pulse sequence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349" y="6461553"/>
            <a:ext cx="458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Gill Sans"/>
                <a:cs typeface="Gill Sans"/>
              </a:rPr>
              <a:t>Yarnykh</a:t>
            </a:r>
            <a:r>
              <a:rPr lang="en-US" dirty="0" smtClean="0">
                <a:latin typeface="Gill Sans"/>
                <a:cs typeface="Gill Sans"/>
              </a:rPr>
              <a:t>, V. , </a:t>
            </a:r>
            <a:r>
              <a:rPr lang="en-US" i="1" dirty="0" err="1" smtClean="0">
                <a:latin typeface="Gill Sans"/>
                <a:cs typeface="Gill Sans"/>
              </a:rPr>
              <a:t>Magn</a:t>
            </a:r>
            <a:r>
              <a:rPr lang="en-US" i="1" dirty="0" smtClean="0">
                <a:latin typeface="Gill Sans"/>
                <a:cs typeface="Gill Sans"/>
              </a:rPr>
              <a:t>. Res. Med. </a:t>
            </a:r>
            <a:r>
              <a:rPr lang="en-US" dirty="0" smtClean="0">
                <a:latin typeface="Gill Sans"/>
                <a:cs typeface="Gill Sans"/>
              </a:rPr>
              <a:t>(2007)</a:t>
            </a:r>
            <a:endParaRPr lang="en-US" dirty="0">
              <a:latin typeface="Gill Sans"/>
              <a:cs typeface="Gill San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4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Rapid B1 Mapping Techniques </a:t>
            </a:r>
            <a:r>
              <a:rPr lang="en-US" dirty="0" smtClean="0"/>
              <a:t>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Goal: Evaluate the VFA T1 maps produced using the 4 B1 mapping methods (DA, AFI, BS, EPI-DA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The maps were WM mask using INSECT tissue classification on 1 x 1 x 1 mm</a:t>
            </a:r>
            <a:r>
              <a:rPr lang="en-US" baseline="30000" dirty="0" smtClean="0"/>
              <a:t>3</a:t>
            </a:r>
            <a:r>
              <a:rPr lang="en-US" dirty="0" smtClean="0"/>
              <a:t> T1w data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hen resampled to 2 x 2 x 5 mm</a:t>
            </a:r>
            <a:r>
              <a:rPr lang="en-US" baseline="30000" dirty="0" smtClean="0"/>
              <a:t>3</a:t>
            </a:r>
            <a:r>
              <a:rPr lang="en-US" dirty="0" smtClean="0"/>
              <a:t> using a majority voting method</a:t>
            </a:r>
          </a:p>
          <a:p>
            <a:endParaRPr lang="en-US" dirty="0" smtClean="0"/>
          </a:p>
          <a:p>
            <a:r>
              <a:rPr lang="en-US" dirty="0" smtClean="0"/>
              <a:t>6 </a:t>
            </a:r>
            <a:r>
              <a:rPr lang="en-US" dirty="0"/>
              <a:t>subjects (4 currently processed)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86143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6496</TotalTime>
  <Words>755</Words>
  <Application>Microsoft Macintosh PowerPoint</Application>
  <PresentationFormat>On-screen Show (4:3)</PresentationFormat>
  <Paragraphs>129</Paragraphs>
  <Slides>35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Black</vt:lpstr>
      <vt:lpstr>ISMRM 2013 Abstracts Work</vt:lpstr>
      <vt:lpstr>Part 1: Rapid B1 Mapping – Are Novel Methods Better?</vt:lpstr>
      <vt:lpstr>Overview of previous related work</vt:lpstr>
      <vt:lpstr>Rapid B1 Mapping Techniques Comparison</vt:lpstr>
      <vt:lpstr>Rapid B1 Mapping Techniques Comparison</vt:lpstr>
      <vt:lpstr>Basics of Double Angle B1 Mapping</vt:lpstr>
      <vt:lpstr>Basics of Bloch-Siegert B1 Mapping</vt:lpstr>
      <vt:lpstr>Basics of AFI B1 Mapping</vt:lpstr>
      <vt:lpstr>Rapid B1 Mapping Techniques Comparison</vt:lpstr>
      <vt:lpstr>Subject 1 (2 x 2 x 5 mm3) </vt:lpstr>
      <vt:lpstr>Subject 2 (2 x 2 x 5 mm3) </vt:lpstr>
      <vt:lpstr>Subject 3 (2 x 2 x 5 mm3) </vt:lpstr>
      <vt:lpstr>Subject 4 (2 x 2 x 5 mm3)  </vt:lpstr>
      <vt:lpstr>Sagittal Comparison (Subject 5) (2 x 2 x 5 mm3) </vt:lpstr>
      <vt:lpstr>T1 Analysis (pooled 4 subjects)</vt:lpstr>
      <vt:lpstr>T1 Analysis (pooled 4 subjects)</vt:lpstr>
      <vt:lpstr>T1 Analysis (pooled 4 subjects)</vt:lpstr>
      <vt:lpstr>T1 Analysis (pooled 4 subjects)</vt:lpstr>
      <vt:lpstr>Discussion</vt:lpstr>
      <vt:lpstr>Sagittal Comparison (Subject 5)</vt:lpstr>
      <vt:lpstr>Discussion</vt:lpstr>
      <vt:lpstr>Discussion</vt:lpstr>
      <vt:lpstr>Part 2: Evaluation of Different B1 and T1 Mapping Techniques on Quantitative Magnetization Transfer Imaging</vt:lpstr>
      <vt:lpstr>Overview of previous related work</vt:lpstr>
      <vt:lpstr>Overview of previous related work</vt:lpstr>
      <vt:lpstr>B1/T1/qMT Comparison</vt:lpstr>
      <vt:lpstr>B1/T1/qMT Comparison</vt:lpstr>
      <vt:lpstr>B1/T1/qMT Comparison</vt:lpstr>
      <vt:lpstr>T1 = IR,  B1 = DA, 10 Point Optimal qMT Single Subject (2 x 2 x 5 mm3) </vt:lpstr>
      <vt:lpstr>T1 = IR, 10 Point Optimal qMT  B1 Comparison (pooled 4 subjects)</vt:lpstr>
      <vt:lpstr>T1 = IR, 10 Point UK qMT  B1 Comparison (pooled 4 subjects)</vt:lpstr>
      <vt:lpstr>B1 = Double Angle, 10 Point Optimal qMT  T1 Comparison (pooled 4 subjects)</vt:lpstr>
      <vt:lpstr>B1 = Double Angle, 10 Point UK qMT  T1 Comparison (pooled 4 subjects)</vt:lpstr>
      <vt:lpstr>Discussion</vt:lpstr>
      <vt:lpstr>PowerPoint Presentation</vt:lpstr>
    </vt:vector>
  </TitlesOfParts>
  <Company>Montreal Neurological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Actual Flip-Angle B1 Mapping, and my journey at implementing to our 1.5 T Siemens system (software version VB35)</dc:title>
  <dc:creator>M B</dc:creator>
  <cp:lastModifiedBy>Mathieu Boudreau</cp:lastModifiedBy>
  <cp:revision>292</cp:revision>
  <cp:lastPrinted>2012-04-13T18:58:13Z</cp:lastPrinted>
  <dcterms:created xsi:type="dcterms:W3CDTF">2012-04-12T15:29:37Z</dcterms:created>
  <dcterms:modified xsi:type="dcterms:W3CDTF">2013-10-28T17:38:56Z</dcterms:modified>
</cp:coreProperties>
</file>